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1" d="100"/>
          <a:sy n="31" d="100"/>
        </p:scale>
        <p:origin x="8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003462"/>
        </a:solidFill>
        <a:effectLst/>
      </p:bgPr>
    </p:bg>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47162"/>
            <a:ext cx="21971003" cy="636979"/>
          </a:xfrm>
          <a:prstGeom prst="rect">
            <a:avLst/>
          </a:prstGeom>
        </p:spPr>
        <p:txBody>
          <a:bodyPr lIns="45719" tIns="45719" rIns="45719" bIns="45719"/>
          <a:lstStyle>
            <a:lvl1pPr marL="0" indent="0" defTabSz="825500">
              <a:lnSpc>
                <a:spcPct val="100000"/>
              </a:lnSpc>
              <a:spcBef>
                <a:spcPts val="0"/>
              </a:spcBef>
              <a:buSzTx/>
              <a:buNone/>
              <a:defRPr sz="3600" b="1">
                <a:solidFill>
                  <a:srgbClr val="FFFFFF"/>
                </a:solidFill>
              </a:defRPr>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solidFill>
                  <a:srgbClr val="FFFFFF"/>
                </a:solidFill>
              </a:defRPr>
            </a:lvl1pPr>
          </a:lstStyle>
          <a:p>
            <a:r>
              <a:t>Presentation Title</a:t>
            </a:r>
          </a:p>
        </p:txBody>
      </p:sp>
      <p:sp>
        <p:nvSpPr>
          <p:cNvPr id="13" name="Body Level One…"/>
          <p:cNvSpPr txBox="1">
            <a:spLocks noGrp="1"/>
          </p:cNvSpPr>
          <p:nvPr>
            <p:ph type="body" sz="quarter" idx="1" hasCustomPrompt="1"/>
          </p:nvPr>
        </p:nvSpPr>
        <p:spPr>
          <a:xfrm>
            <a:off x="1201342" y="7210490"/>
            <a:ext cx="21971001" cy="1905001"/>
          </a:xfrm>
          <a:prstGeom prst="rect">
            <a:avLst/>
          </a:prstGeom>
        </p:spPr>
        <p:txBody>
          <a:bodyPr/>
          <a:lstStyle>
            <a:lvl1pPr marL="0" indent="0" defTabSz="825500">
              <a:lnSpc>
                <a:spcPct val="100000"/>
              </a:lnSpc>
              <a:spcBef>
                <a:spcPts val="0"/>
              </a:spcBef>
              <a:buSzTx/>
              <a:buNone/>
              <a:defRPr sz="5500" b="1">
                <a:solidFill>
                  <a:schemeClr val="accent1"/>
                </a:solidFill>
              </a:defRPr>
            </a:lvl1pPr>
            <a:lvl2pPr marL="0" indent="457200" defTabSz="825500">
              <a:lnSpc>
                <a:spcPct val="100000"/>
              </a:lnSpc>
              <a:spcBef>
                <a:spcPts val="0"/>
              </a:spcBef>
              <a:buSzTx/>
              <a:buNone/>
              <a:defRPr sz="5500" b="1">
                <a:solidFill>
                  <a:schemeClr val="accent1"/>
                </a:solidFill>
              </a:defRPr>
            </a:lvl2pPr>
            <a:lvl3pPr marL="0" indent="914400" defTabSz="825500">
              <a:lnSpc>
                <a:spcPct val="100000"/>
              </a:lnSpc>
              <a:spcBef>
                <a:spcPts val="0"/>
              </a:spcBef>
              <a:buSzTx/>
              <a:buNone/>
              <a:defRPr sz="5500" b="1">
                <a:solidFill>
                  <a:schemeClr val="accent1"/>
                </a:solidFill>
              </a:defRPr>
            </a:lvl3pPr>
            <a:lvl4pPr marL="0" indent="1371600" defTabSz="825500">
              <a:lnSpc>
                <a:spcPct val="100000"/>
              </a:lnSpc>
              <a:spcBef>
                <a:spcPts val="0"/>
              </a:spcBef>
              <a:buSzTx/>
              <a:buNone/>
              <a:defRPr sz="5500" b="1">
                <a:solidFill>
                  <a:schemeClr val="accent1"/>
                </a:solidFill>
              </a:defRPr>
            </a:lvl4pPr>
            <a:lvl5pPr marL="0" indent="1828800" defTabSz="825500">
              <a:lnSpc>
                <a:spcPct val="100000"/>
              </a:lnSpc>
              <a:spcBef>
                <a:spcPts val="0"/>
              </a:spcBef>
              <a:buSzTx/>
              <a:buNone/>
              <a:defRPr sz="5500" b="1">
                <a:solidFill>
                  <a:schemeClr val="accent1"/>
                </a:solidFill>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solidFill>
                  <a:schemeClr val="accent1">
                    <a:hueOff val="114395"/>
                    <a:lumOff val="-24975"/>
                  </a:schemeClr>
                </a:solidFill>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solidFill>
                  <a:schemeClr val="accent1">
                    <a:hueOff val="114395"/>
                    <a:lumOff val="-24975"/>
                  </a:schemeClr>
                </a:solidFill>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solidFill>
                  <a:schemeClr val="accent1">
                    <a:hueOff val="114395"/>
                    <a:lumOff val="-24975"/>
                  </a:schemeClr>
                </a:solidFill>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solidFill>
                  <a:schemeClr val="accent1">
                    <a:hueOff val="114395"/>
                    <a:lumOff val="-24975"/>
                  </a:schemeClr>
                </a:solidFill>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solidFill>
                  <a:schemeClr val="accent1">
                    <a:hueOff val="114395"/>
                    <a:lumOff val="-24975"/>
                  </a:schemeClr>
                </a:solidFill>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solidFill>
                  <a:schemeClr val="accent1">
                    <a:hueOff val="114395"/>
                    <a:lumOff val="-24975"/>
                  </a:schemeClr>
                </a:solidFill>
              </a:defRPr>
            </a:lvl1pPr>
            <a:lvl2pPr marL="0" indent="457200" algn="ctr">
              <a:lnSpc>
                <a:spcPct val="80000"/>
              </a:lnSpc>
              <a:spcBef>
                <a:spcPts val="0"/>
              </a:spcBef>
              <a:buSzTx/>
              <a:buNone/>
              <a:defRPr sz="25000" b="1" spc="-250">
                <a:solidFill>
                  <a:schemeClr val="accent1">
                    <a:hueOff val="114395"/>
                    <a:lumOff val="-24975"/>
                  </a:schemeClr>
                </a:solidFill>
              </a:defRPr>
            </a:lvl2pPr>
            <a:lvl3pPr marL="0" indent="914400" algn="ctr">
              <a:lnSpc>
                <a:spcPct val="80000"/>
              </a:lnSpc>
              <a:spcBef>
                <a:spcPts val="0"/>
              </a:spcBef>
              <a:buSzTx/>
              <a:buNone/>
              <a:defRPr sz="25000" b="1" spc="-250">
                <a:solidFill>
                  <a:schemeClr val="accent1">
                    <a:hueOff val="114395"/>
                    <a:lumOff val="-24975"/>
                  </a:schemeClr>
                </a:solidFill>
              </a:defRPr>
            </a:lvl3pPr>
            <a:lvl4pPr marL="0" indent="1371600" algn="ctr">
              <a:lnSpc>
                <a:spcPct val="80000"/>
              </a:lnSpc>
              <a:spcBef>
                <a:spcPts val="0"/>
              </a:spcBef>
              <a:buSzTx/>
              <a:buNone/>
              <a:defRPr sz="25000" b="1" spc="-250">
                <a:solidFill>
                  <a:schemeClr val="accent1">
                    <a:hueOff val="114395"/>
                    <a:lumOff val="-24975"/>
                  </a:schemeClr>
                </a:solidFill>
              </a:defRPr>
            </a:lvl4pPr>
            <a:lvl5pPr marL="0" indent="1828800" algn="ctr">
              <a:lnSpc>
                <a:spcPct val="80000"/>
              </a:lnSpc>
              <a:spcBef>
                <a:spcPts val="0"/>
              </a:spcBef>
              <a:buSzTx/>
              <a:buNone/>
              <a:defRPr sz="25000" b="1" spc="-250">
                <a:solidFill>
                  <a:schemeClr val="accent1">
                    <a:hueOff val="114395"/>
                    <a:lumOff val="-24975"/>
                  </a:schemeClr>
                </a:solidFill>
              </a:defRPr>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80825" y="10675453"/>
            <a:ext cx="201492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solidFill>
                  <a:schemeClr val="accent1">
                    <a:hueOff val="114395"/>
                    <a:lumOff val="-24975"/>
                  </a:schemeClr>
                </a:solidFill>
                <a:latin typeface="Helvetica Neue Medium"/>
                <a:ea typeface="Helvetica Neue Medium"/>
                <a:cs typeface="Helvetica Neue Medium"/>
                <a:sym typeface="Helvetica Neue Medium"/>
              </a:defRPr>
            </a:lvl1pPr>
            <a:lvl2pPr marL="638923" indent="-12700">
              <a:spcBef>
                <a:spcPts val="0"/>
              </a:spcBef>
              <a:buSzTx/>
              <a:buNone/>
              <a:defRPr sz="8500" spc="-170">
                <a:solidFill>
                  <a:schemeClr val="accent1">
                    <a:hueOff val="114395"/>
                    <a:lumOff val="-24975"/>
                  </a:schemeClr>
                </a:solidFill>
                <a:latin typeface="Helvetica Neue Medium"/>
                <a:ea typeface="Helvetica Neue Medium"/>
                <a:cs typeface="Helvetica Neue Medium"/>
                <a:sym typeface="Helvetica Neue Medium"/>
              </a:defRPr>
            </a:lvl2pPr>
            <a:lvl3pPr marL="638923" indent="444500">
              <a:spcBef>
                <a:spcPts val="0"/>
              </a:spcBef>
              <a:buSzTx/>
              <a:buNone/>
              <a:defRPr sz="8500" spc="-170">
                <a:solidFill>
                  <a:schemeClr val="accent1">
                    <a:hueOff val="114395"/>
                    <a:lumOff val="-24975"/>
                  </a:schemeClr>
                </a:solidFill>
                <a:latin typeface="Helvetica Neue Medium"/>
                <a:ea typeface="Helvetica Neue Medium"/>
                <a:cs typeface="Helvetica Neue Medium"/>
                <a:sym typeface="Helvetica Neue Medium"/>
              </a:defRPr>
            </a:lvl3pPr>
            <a:lvl4pPr marL="638923" indent="901700">
              <a:spcBef>
                <a:spcPts val="0"/>
              </a:spcBef>
              <a:buSzTx/>
              <a:buNone/>
              <a:defRPr sz="8500" spc="-170">
                <a:solidFill>
                  <a:schemeClr val="accent1">
                    <a:hueOff val="114395"/>
                    <a:lumOff val="-24975"/>
                  </a:schemeClr>
                </a:solidFill>
                <a:latin typeface="Helvetica Neue Medium"/>
                <a:ea typeface="Helvetica Neue Medium"/>
                <a:cs typeface="Helvetica Neue Medium"/>
                <a:sym typeface="Helvetica Neue Medium"/>
              </a:defRPr>
            </a:lvl4pPr>
            <a:lvl5pPr marL="638923" indent="1358900">
              <a:spcBef>
                <a:spcPts val="0"/>
              </a:spcBef>
              <a:buSzTx/>
              <a:buNone/>
              <a:defRPr sz="8500" spc="-170">
                <a:solidFill>
                  <a:schemeClr val="accent1">
                    <a:hueOff val="114395"/>
                    <a:lumOff val="-24975"/>
                  </a:schemeClr>
                </a:solidFill>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Hot air balloons viewed from below against a blue sky"/>
          <p:cNvSpPr>
            <a:spLocks noGrp="1"/>
          </p:cNvSpPr>
          <p:nvPr>
            <p:ph type="pic" sz="quarter" idx="21"/>
          </p:nvPr>
        </p:nvSpPr>
        <p:spPr>
          <a:xfrm>
            <a:off x="15436504" y="1270000"/>
            <a:ext cx="8167167" cy="5422900"/>
          </a:xfrm>
          <a:prstGeom prst="rect">
            <a:avLst/>
          </a:prstGeom>
        </p:spPr>
        <p:txBody>
          <a:bodyPr lIns="91439" tIns="45719" rIns="91439" bIns="45719">
            <a:noAutofit/>
          </a:bodyPr>
          <a:lstStyle/>
          <a:p>
            <a:endParaRPr/>
          </a:p>
        </p:txBody>
      </p:sp>
      <p:sp>
        <p:nvSpPr>
          <p:cNvPr id="125" name="Close-up of the top of a hot air balloon viewed from above"/>
          <p:cNvSpPr>
            <a:spLocks noGrp="1"/>
          </p:cNvSpPr>
          <p:nvPr>
            <p:ph type="pic" sz="quarter" idx="22"/>
          </p:nvPr>
        </p:nvSpPr>
        <p:spPr>
          <a:xfrm>
            <a:off x="15461772" y="7085972"/>
            <a:ext cx="8148414" cy="5432276"/>
          </a:xfrm>
          <a:prstGeom prst="rect">
            <a:avLst/>
          </a:prstGeom>
        </p:spPr>
        <p:txBody>
          <a:bodyPr lIns="91439" tIns="45719" rIns="91439" bIns="45719">
            <a:noAutofit/>
          </a:bodyPr>
          <a:lstStyle/>
          <a:p>
            <a:endParaRPr/>
          </a:p>
        </p:txBody>
      </p:sp>
      <p:sp>
        <p:nvSpPr>
          <p:cNvPr id="126" name="Hot air balloons viewed from below against a blue sky"/>
          <p:cNvSpPr>
            <a:spLocks noGrp="1"/>
          </p:cNvSpPr>
          <p:nvPr>
            <p:ph type="pic" idx="23"/>
          </p:nvPr>
        </p:nvSpPr>
        <p:spPr>
          <a:xfrm>
            <a:off x="-124635" y="1270000"/>
            <a:ext cx="16859219" cy="11239479"/>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Hot air balloons viewed from below against a blue sky"/>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Close-up of the top of a hot air balloon viewed from above"/>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solidFill>
                  <a:srgbClr val="FFFFFF"/>
                </a:solidFill>
              </a:defRPr>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solidFill>
                  <a:srgbClr val="FFFFFF"/>
                </a:solidFill>
              </a:defRPr>
            </a:lvl1pPr>
            <a:lvl2pPr marL="0" indent="457200" defTabSz="825500">
              <a:lnSpc>
                <a:spcPct val="100000"/>
              </a:lnSpc>
              <a:spcBef>
                <a:spcPts val="0"/>
              </a:spcBef>
              <a:buSzTx/>
              <a:buNone/>
              <a:defRPr sz="5500" b="1">
                <a:solidFill>
                  <a:srgbClr val="FFFFFF"/>
                </a:solidFill>
              </a:defRPr>
            </a:lvl2pPr>
            <a:lvl3pPr marL="0" indent="914400" defTabSz="825500">
              <a:lnSpc>
                <a:spcPct val="100000"/>
              </a:lnSpc>
              <a:spcBef>
                <a:spcPts val="0"/>
              </a:spcBef>
              <a:buSzTx/>
              <a:buNone/>
              <a:defRPr sz="5500" b="1">
                <a:solidFill>
                  <a:srgbClr val="FFFFFF"/>
                </a:solidFill>
              </a:defRPr>
            </a:lvl3pPr>
            <a:lvl4pPr marL="0" indent="1371600" defTabSz="825500">
              <a:lnSpc>
                <a:spcPct val="100000"/>
              </a:lnSpc>
              <a:spcBef>
                <a:spcPts val="0"/>
              </a:spcBef>
              <a:buSzTx/>
              <a:buNone/>
              <a:defRPr sz="5500" b="1">
                <a:solidFill>
                  <a:srgbClr val="FFFFFF"/>
                </a:solidFill>
              </a:defRPr>
            </a:lvl4pPr>
            <a:lvl5pPr marL="0" indent="1828800" defTabSz="825500">
              <a:lnSpc>
                <a:spcPct val="100000"/>
              </a:lnSpc>
              <a:spcBef>
                <a:spcPts val="0"/>
              </a:spcBef>
              <a:buSzTx/>
              <a:buNone/>
              <a:defRPr sz="5500" b="1">
                <a:solidFill>
                  <a:srgbClr val="FFFFFF"/>
                </a:solidFill>
              </a:defRPr>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Close-up of a hot air balloon viewed from below"/>
          <p:cNvSpPr>
            <a:spLocks noGrp="1"/>
          </p:cNvSpPr>
          <p:nvPr>
            <p:ph type="pic" idx="21"/>
          </p:nvPr>
        </p:nvSpPr>
        <p:spPr>
          <a:xfrm>
            <a:off x="9226574" y="1270000"/>
            <a:ext cx="16840152" cy="11184435"/>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247900"/>
            <a:ext cx="9779000" cy="934779"/>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Hot air balloons viewed from below against a blue sky"/>
          <p:cNvSpPr>
            <a:spLocks noGrp="1"/>
          </p:cNvSpPr>
          <p:nvPr>
            <p:ph type="pic" idx="22"/>
          </p:nvPr>
        </p:nvSpPr>
        <p:spPr>
          <a:xfrm>
            <a:off x="8432800" y="1263848"/>
            <a:ext cx="16850011" cy="11188205"/>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952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bg>
      <p:bgPr>
        <a:solidFill>
          <a:srgbClr val="003462"/>
        </a:solidFill>
        <a:effectLst/>
      </p:bgPr>
    </p:bg>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solidFill>
                  <a:srgbClr val="FFFFFF"/>
                </a:solidFill>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952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952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chemeClr val="accent1">
              <a:hueOff val="114395"/>
              <a:lumOff val="-24975"/>
            </a:schemeClr>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Chris Johnstone MPharm IP Owner/Operator of Blackburn Pharmacy"/>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Chris Johnstone MPharm IP Owner/Operator of Blackburn Pharmacy </a:t>
            </a:r>
          </a:p>
        </p:txBody>
      </p:sp>
      <p:sp>
        <p:nvSpPr>
          <p:cNvPr id="152" name="Buvidal Pilot"/>
          <p:cNvSpPr txBox="1">
            <a:spLocks noGrp="1"/>
          </p:cNvSpPr>
          <p:nvPr>
            <p:ph type="ctrTitle"/>
          </p:nvPr>
        </p:nvSpPr>
        <p:spPr>
          <a:prstGeom prst="rect">
            <a:avLst/>
          </a:prstGeom>
        </p:spPr>
        <p:txBody>
          <a:bodyPr/>
          <a:lstStyle/>
          <a:p>
            <a:r>
              <a:t>Buvidal Pilot </a:t>
            </a:r>
          </a:p>
        </p:txBody>
      </p:sp>
      <p:sp>
        <p:nvSpPr>
          <p:cNvPr id="153" name="Pharmacy perspective"/>
          <p:cNvSpPr txBox="1">
            <a:spLocks noGrp="1"/>
          </p:cNvSpPr>
          <p:nvPr>
            <p:ph type="subTitle" sz="quarter" idx="1"/>
          </p:nvPr>
        </p:nvSpPr>
        <p:spPr>
          <a:prstGeom prst="rect">
            <a:avLst/>
          </a:prstGeom>
        </p:spPr>
        <p:txBody>
          <a:bodyPr/>
          <a:lstStyle/>
          <a:p>
            <a:r>
              <a:t>Pharmacy perspective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Buvidal Pilot"/>
          <p:cNvSpPr txBox="1">
            <a:spLocks noGrp="1"/>
          </p:cNvSpPr>
          <p:nvPr>
            <p:ph type="title"/>
          </p:nvPr>
        </p:nvSpPr>
        <p:spPr>
          <a:prstGeom prst="rect">
            <a:avLst/>
          </a:prstGeom>
        </p:spPr>
        <p:txBody>
          <a:bodyPr/>
          <a:lstStyle/>
          <a:p>
            <a:r>
              <a:t>Buvidal Pilot </a:t>
            </a:r>
          </a:p>
        </p:txBody>
      </p:sp>
      <p:sp>
        <p:nvSpPr>
          <p:cNvPr id="156" name="Expectation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Expectations </a:t>
            </a:r>
          </a:p>
        </p:txBody>
      </p:sp>
      <p:sp>
        <p:nvSpPr>
          <p:cNvPr id="157" name="We strongly felt we could we could offer a pleasant environment for Buvidal patients with our two spacious consultation rooms and double pharmacist cover.…"/>
          <p:cNvSpPr txBox="1">
            <a:spLocks noGrp="1"/>
          </p:cNvSpPr>
          <p:nvPr>
            <p:ph type="body" idx="1"/>
          </p:nvPr>
        </p:nvSpPr>
        <p:spPr>
          <a:prstGeom prst="rect">
            <a:avLst/>
          </a:prstGeom>
        </p:spPr>
        <p:txBody>
          <a:bodyPr/>
          <a:lstStyle/>
          <a:p>
            <a:pPr marL="512063" indent="-512063" defTabSz="2048204">
              <a:spcBef>
                <a:spcPts val="3700"/>
              </a:spcBef>
              <a:defRPr sz="4032"/>
            </a:pPr>
            <a:r>
              <a:t>We strongly felt we could we could offer a pleasant environment for Buvidal patients with our two spacious consultation rooms and double pharmacist cover.</a:t>
            </a:r>
          </a:p>
          <a:p>
            <a:pPr marL="512063" indent="-512063" defTabSz="2048204">
              <a:spcBef>
                <a:spcPts val="3700"/>
              </a:spcBef>
              <a:defRPr sz="4032"/>
            </a:pPr>
            <a:r>
              <a:t>I had previous experience in working with addictions patients during my time in Linlithgow where myself, a community psychiatric nurse and local GP ran a group for addicts to discuss their experiences in healthcare and learn the processes from a healthcare perspective. I had also shadowed many addictions prescribers in my training to become an independent prescriber (IP).</a:t>
            </a:r>
          </a:p>
          <a:p>
            <a:pPr marL="512063" indent="-512063" defTabSz="2048204">
              <a:spcBef>
                <a:spcPts val="3700"/>
              </a:spcBef>
              <a:defRPr sz="4032"/>
            </a:pPr>
            <a:r>
              <a:t>The vision of my pharmacy is to improve the health of the community through compassionate connection. Therefore the Buvidal patients could also enjoy a non biased and welcoming atmosphere.</a:t>
            </a:r>
          </a:p>
          <a:p>
            <a:pPr marL="512063" indent="-512063" defTabSz="2048204">
              <a:spcBef>
                <a:spcPts val="3700"/>
              </a:spcBef>
              <a:defRPr sz="4032"/>
            </a:pPr>
            <a:r>
              <a:t>I thought the overall patient interaction would be no different in terms of time to a regular consultation.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Buvidal Pilot"/>
          <p:cNvSpPr txBox="1">
            <a:spLocks noGrp="1"/>
          </p:cNvSpPr>
          <p:nvPr>
            <p:ph type="title"/>
          </p:nvPr>
        </p:nvSpPr>
        <p:spPr>
          <a:prstGeom prst="rect">
            <a:avLst/>
          </a:prstGeom>
        </p:spPr>
        <p:txBody>
          <a:bodyPr/>
          <a:lstStyle/>
          <a:p>
            <a:r>
              <a:t>Buvidal Pilot </a:t>
            </a:r>
          </a:p>
        </p:txBody>
      </p:sp>
      <p:sp>
        <p:nvSpPr>
          <p:cNvPr id="160" name="Expectations vs Reality"/>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Expectations vs Reality</a:t>
            </a:r>
          </a:p>
        </p:txBody>
      </p:sp>
      <p:sp>
        <p:nvSpPr>
          <p:cNvPr id="161" name="The patients required a much longer time in the consultation, especially during the first few interactions.…"/>
          <p:cNvSpPr txBox="1">
            <a:spLocks noGrp="1"/>
          </p:cNvSpPr>
          <p:nvPr>
            <p:ph type="body" idx="1"/>
          </p:nvPr>
        </p:nvSpPr>
        <p:spPr>
          <a:prstGeom prst="rect">
            <a:avLst/>
          </a:prstGeom>
        </p:spPr>
        <p:txBody>
          <a:bodyPr/>
          <a:lstStyle/>
          <a:p>
            <a:pPr marL="481584" indent="-481584" defTabSz="1926287">
              <a:spcBef>
                <a:spcPts val="3500"/>
              </a:spcBef>
              <a:defRPr sz="3792"/>
            </a:pPr>
            <a:r>
              <a:t>The patients required a much longer time in the consultation, especially during the first few interactions. </a:t>
            </a:r>
          </a:p>
          <a:p>
            <a:pPr marL="481584" indent="-481584" defTabSz="1926287">
              <a:spcBef>
                <a:spcPts val="3500"/>
              </a:spcBef>
              <a:defRPr sz="3792"/>
            </a:pPr>
            <a:r>
              <a:t>One of the tenets of compassionate care is active listening - some of our patients had a lot to say and we needed to actively listen until they felt heard. </a:t>
            </a:r>
          </a:p>
          <a:p>
            <a:pPr marL="481584" indent="-481584" defTabSz="1926287">
              <a:spcBef>
                <a:spcPts val="3500"/>
              </a:spcBef>
              <a:defRPr sz="3792"/>
            </a:pPr>
            <a:r>
              <a:t>These interactions developed a stronger connection with the patients as opposed to the methadone program. e.g we may be 1-1 with a Buvidal patient in the consultation room for 10-15 minutes just going over the questionnaires for the first time, this excludes the injection time and rapport building. Therefore the patient receives a much more personalised pharmacy experience. </a:t>
            </a:r>
          </a:p>
          <a:p>
            <a:pPr marL="481584" indent="-481584" defTabSz="1926287">
              <a:spcBef>
                <a:spcPts val="3500"/>
              </a:spcBef>
              <a:defRPr sz="3792"/>
            </a:pPr>
            <a:r>
              <a:t>Although the addictions community can be generally forthcoming about their addictive behaviours the questionnaires were personal and some patients needed encouragement to fill out details of the past weeks behaviours. This was an opportunity to build rapport with the patient. </a:t>
            </a:r>
          </a:p>
          <a:p>
            <a:pPr marL="481584" indent="-481584" defTabSz="1926287">
              <a:spcBef>
                <a:spcPts val="3500"/>
              </a:spcBef>
              <a:defRPr sz="3792"/>
            </a:pPr>
            <a:r>
              <a:t>The Buvidal injection itself is nearly always painful - this was another opportunity to build rapport!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Buvidal Pilot"/>
          <p:cNvSpPr txBox="1">
            <a:spLocks noGrp="1"/>
          </p:cNvSpPr>
          <p:nvPr>
            <p:ph type="title"/>
          </p:nvPr>
        </p:nvSpPr>
        <p:spPr>
          <a:prstGeom prst="rect">
            <a:avLst/>
          </a:prstGeom>
        </p:spPr>
        <p:txBody>
          <a:bodyPr/>
          <a:lstStyle/>
          <a:p>
            <a:r>
              <a:t>Buvidal Pilot </a:t>
            </a:r>
          </a:p>
        </p:txBody>
      </p:sp>
      <p:sp>
        <p:nvSpPr>
          <p:cNvPr id="164" name="Reflection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Reflections </a:t>
            </a:r>
          </a:p>
        </p:txBody>
      </p:sp>
      <p:sp>
        <p:nvSpPr>
          <p:cNvPr id="165" name="Buvidal in community pharmacy allows for compassionate connection to patients in a 1-1 situation. Currently when administered by nurses there has to be two nurses present for the injection. This could potentially prevent the patient from speaking freely."/>
          <p:cNvSpPr txBox="1">
            <a:spLocks noGrp="1"/>
          </p:cNvSpPr>
          <p:nvPr>
            <p:ph type="body" idx="1"/>
          </p:nvPr>
        </p:nvSpPr>
        <p:spPr>
          <a:prstGeom prst="rect">
            <a:avLst/>
          </a:prstGeom>
        </p:spPr>
        <p:txBody>
          <a:bodyPr/>
          <a:lstStyle/>
          <a:p>
            <a:pPr marL="505968" indent="-505968" defTabSz="2023821">
              <a:spcBef>
                <a:spcPts val="3700"/>
              </a:spcBef>
              <a:defRPr sz="3984"/>
            </a:pPr>
            <a:r>
              <a:t>Buvidal in community pharmacy allows for compassionate connection to patients in a 1-1 situation. Currently when administered by nurses there has to be two nurses present for the injection. This could potentially prevent the patient from speaking freely. This also dictates when their appointment can be and does not allow for flexibility. </a:t>
            </a:r>
          </a:p>
          <a:p>
            <a:pPr marL="505968" indent="-505968" defTabSz="2023821">
              <a:spcBef>
                <a:spcPts val="3700"/>
              </a:spcBef>
              <a:defRPr sz="3984"/>
            </a:pPr>
            <a:r>
              <a:t>Allowing the patient to develop a relationship with members of their community in the local pharmacy is a step forward to reintegration into society. Addiction patients regularly state they are looked upon differently than others in the community and generally long to be a part of it.</a:t>
            </a:r>
          </a:p>
          <a:p>
            <a:pPr marL="505968" indent="-505968" defTabSz="2023821">
              <a:spcBef>
                <a:spcPts val="3700"/>
              </a:spcBef>
              <a:defRPr sz="3984"/>
            </a:pPr>
            <a:r>
              <a:t>I enjoy the 1-1 interactions in the consultation room. Although it would not be possible as a Responsible Pharmacist to spend more than 10 minutes in the consultation room with each patient. Therefore trained pharmacy staff such as technicians and foundation year pharmacists should be considered as appropriate to provide the service alongside pharmacists.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Buvidal Pilot"/>
          <p:cNvSpPr txBox="1">
            <a:spLocks noGrp="1"/>
          </p:cNvSpPr>
          <p:nvPr>
            <p:ph type="title"/>
          </p:nvPr>
        </p:nvSpPr>
        <p:spPr>
          <a:prstGeom prst="rect">
            <a:avLst/>
          </a:prstGeom>
        </p:spPr>
        <p:txBody>
          <a:bodyPr/>
          <a:lstStyle/>
          <a:p>
            <a:r>
              <a:t>Buvidal Pilot</a:t>
            </a:r>
          </a:p>
        </p:txBody>
      </p:sp>
      <p:sp>
        <p:nvSpPr>
          <p:cNvPr id="168" name="Closing remark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Closing remarks</a:t>
            </a:r>
          </a:p>
        </p:txBody>
      </p:sp>
      <p:sp>
        <p:nvSpPr>
          <p:cNvPr id="169" name="Pharmacy is well suited for specialist addiction treatments such as Buvidal although the patients would receive better service if there was a practice of compassionate care within the pharmacy team.…"/>
          <p:cNvSpPr txBox="1">
            <a:spLocks noGrp="1"/>
          </p:cNvSpPr>
          <p:nvPr>
            <p:ph type="body" idx="1"/>
          </p:nvPr>
        </p:nvSpPr>
        <p:spPr>
          <a:prstGeom prst="rect">
            <a:avLst/>
          </a:prstGeom>
        </p:spPr>
        <p:txBody>
          <a:bodyPr/>
          <a:lstStyle/>
          <a:p>
            <a:r>
              <a:t>Pharmacy is well suited for specialist addiction treatments such as Buvidal although the patients would receive better service if there was a practice of compassionate care within the pharmacy team. </a:t>
            </a:r>
          </a:p>
          <a:p>
            <a:r>
              <a:t>The pharmacy interact with addiction patients more regularly than the drug workers and prescribers and could work closer in terms of feeding back patients suitability for Buvidal.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hank you for listening"/>
          <p:cNvSpPr txBox="1">
            <a:spLocks noGrp="1"/>
          </p:cNvSpPr>
          <p:nvPr>
            <p:ph type="title"/>
          </p:nvPr>
        </p:nvSpPr>
        <p:spPr>
          <a:prstGeom prst="rect">
            <a:avLst/>
          </a:prstGeom>
        </p:spPr>
        <p:txBody>
          <a:bodyPr/>
          <a:lstStyle/>
          <a:p>
            <a:r>
              <a:t>Thank you for listening</a:t>
            </a:r>
          </a:p>
        </p:txBody>
      </p:sp>
    </p:spTree>
  </p:cSld>
  <p:clrMapOvr>
    <a:masterClrMapping/>
  </p:clrMapOvr>
  <p:transition spd="med"/>
</p:sld>
</file>

<file path=ppt/theme/theme1.xml><?xml version="1.0" encoding="utf-8"?>
<a:theme xmlns:a="http://schemas.openxmlformats.org/drawingml/2006/main" name="30_BasicColor">
  <a:themeElements>
    <a:clrScheme name="30_BasicColor">
      <a:dk1>
        <a:srgbClr val="5E5E5E"/>
      </a:dk1>
      <a:lt1>
        <a:srgbClr val="003462"/>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0_BasicColor">
  <a:themeElements>
    <a:clrScheme name="30_BasicColor">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Neue"/>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563</Words>
  <Application>Microsoft Office PowerPoint</Application>
  <PresentationFormat>Custom</PresentationFormat>
  <Paragraphs>26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Helvetica Neue</vt:lpstr>
      <vt:lpstr>Helvetica Neue Medium</vt:lpstr>
      <vt:lpstr>30_BasicColor</vt:lpstr>
      <vt:lpstr>Buvidal Pilot </vt:lpstr>
      <vt:lpstr>Buvidal Pilot </vt:lpstr>
      <vt:lpstr>Buvidal Pilot </vt:lpstr>
      <vt:lpstr>Buvidal Pilot </vt:lpstr>
      <vt:lpstr>Buvidal Pilot</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Buvidal Pilot </dc:title>
  <dc:creator>Maguiness, Paul</dc:creator>
  <cp:lastModifiedBy>Maguiness, Paul</cp:lastModifiedBy>
  <cp:revision>1</cp:revision>
  <dcterms:modified xsi:type="dcterms:W3CDTF">2023-01-31T18:11:39Z</dcterms:modified>
</cp:coreProperties>
</file>