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63" r:id="rId5"/>
    <p:sldId id="264" r:id="rId6"/>
    <p:sldId id="265" r:id="rId7"/>
    <p:sldId id="266" r:id="rId8"/>
    <p:sldId id="262" r:id="rId9"/>
    <p:sldId id="261" r:id="rId10"/>
    <p:sldId id="257" r:id="rId11"/>
    <p:sldId id="258" r:id="rId12"/>
    <p:sldId id="260"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employment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C9-4522-8AAB-5C746D4C73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C9-4522-8AAB-5C746D4C73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C9-4522-8AAB-5C746D4C73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C9-4522-8AAB-5C746D4C7381}"/>
              </c:ext>
            </c:extLst>
          </c:dPt>
          <c:cat>
            <c:strRef>
              <c:f>Sheet1!$A$2:$A$5</c:f>
              <c:strCache>
                <c:ptCount val="4"/>
                <c:pt idx="0">
                  <c:v>regular</c:v>
                </c:pt>
                <c:pt idx="1">
                  <c:v>full time</c:v>
                </c:pt>
                <c:pt idx="2">
                  <c:v>unemployed</c:v>
                </c:pt>
                <c:pt idx="3">
                  <c:v>unfit to work</c:v>
                </c:pt>
              </c:strCache>
            </c:strRef>
          </c:cat>
          <c:val>
            <c:numRef>
              <c:f>Sheet1!$B$2:$B$5</c:f>
              <c:numCache>
                <c:formatCode>General</c:formatCode>
                <c:ptCount val="4"/>
                <c:pt idx="0">
                  <c:v>2</c:v>
                </c:pt>
                <c:pt idx="1">
                  <c:v>3</c:v>
                </c:pt>
                <c:pt idx="2">
                  <c:v>5</c:v>
                </c:pt>
                <c:pt idx="3">
                  <c:v>1.2</c:v>
                </c:pt>
              </c:numCache>
            </c:numRef>
          </c:val>
          <c:extLst>
            <c:ext xmlns:c16="http://schemas.microsoft.com/office/drawing/2014/chart" uri="{C3380CC4-5D6E-409C-BE32-E72D297353CC}">
              <c16:uniqueId val="{00000000-98F4-4A6B-A508-F13491E3E01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Living situation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living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8D8-4CEC-A143-B1E9879BD2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8D8-4CEC-A143-B1E9879BD25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8D8-4CEC-A143-B1E9879BD25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8D8-4CEC-A143-B1E9879BD25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8D8-4CEC-A143-B1E9879BD258}"/>
              </c:ext>
            </c:extLst>
          </c:dPt>
          <c:cat>
            <c:strRef>
              <c:f>Sheet1!$A$2:$A$6</c:f>
              <c:strCache>
                <c:ptCount val="5"/>
                <c:pt idx="0">
                  <c:v>alone</c:v>
                </c:pt>
                <c:pt idx="1">
                  <c:v>with parents</c:v>
                </c:pt>
                <c:pt idx="2">
                  <c:v>with partner</c:v>
                </c:pt>
                <c:pt idx="3">
                  <c:v>with partner and children</c:v>
                </c:pt>
                <c:pt idx="4">
                  <c:v>friends/flatmates</c:v>
                </c:pt>
              </c:strCache>
            </c:strRef>
          </c:cat>
          <c:val>
            <c:numRef>
              <c:f>Sheet1!$B$2:$B$6</c:f>
              <c:numCache>
                <c:formatCode>General</c:formatCode>
                <c:ptCount val="5"/>
                <c:pt idx="0">
                  <c:v>7</c:v>
                </c:pt>
                <c:pt idx="1">
                  <c:v>1</c:v>
                </c:pt>
                <c:pt idx="2">
                  <c:v>2</c:v>
                </c:pt>
                <c:pt idx="3">
                  <c:v>1</c:v>
                </c:pt>
                <c:pt idx="4">
                  <c:v>1</c:v>
                </c:pt>
              </c:numCache>
            </c:numRef>
          </c:val>
          <c:extLst>
            <c:ext xmlns:c16="http://schemas.microsoft.com/office/drawing/2014/chart" uri="{C3380CC4-5D6E-409C-BE32-E72D297353CC}">
              <c16:uniqueId val="{00000000-9C8D-4A39-87E9-46381AAF3D5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baseline="0" dirty="0"/>
              <a:t>Service Experience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Sheet1!$A$2:$A$10</c:f>
              <c:strCache>
                <c:ptCount val="9"/>
                <c:pt idx="0">
                  <c:v>Needle exchange</c:v>
                </c:pt>
                <c:pt idx="1">
                  <c:v>specialst ORT</c:v>
                </c:pt>
                <c:pt idx="2">
                  <c:v>GP ORT</c:v>
                </c:pt>
                <c:pt idx="3">
                  <c:v>In patient detox</c:v>
                </c:pt>
                <c:pt idx="4">
                  <c:v>residential rehab</c:v>
                </c:pt>
                <c:pt idx="5">
                  <c:v>counselling</c:v>
                </c:pt>
                <c:pt idx="6">
                  <c:v>support for employment</c:v>
                </c:pt>
                <c:pt idx="7">
                  <c:v>housing support</c:v>
                </c:pt>
                <c:pt idx="8">
                  <c:v>support group</c:v>
                </c:pt>
              </c:strCache>
            </c:strRef>
          </c:cat>
          <c:val>
            <c:numRef>
              <c:f>Sheet1!$B$2:$B$10</c:f>
              <c:numCache>
                <c:formatCode>General</c:formatCode>
                <c:ptCount val="9"/>
                <c:pt idx="0">
                  <c:v>4</c:v>
                </c:pt>
                <c:pt idx="1">
                  <c:v>7</c:v>
                </c:pt>
                <c:pt idx="2">
                  <c:v>3</c:v>
                </c:pt>
                <c:pt idx="3">
                  <c:v>2</c:v>
                </c:pt>
                <c:pt idx="4">
                  <c:v>0</c:v>
                </c:pt>
                <c:pt idx="5">
                  <c:v>2</c:v>
                </c:pt>
                <c:pt idx="6">
                  <c:v>12</c:v>
                </c:pt>
                <c:pt idx="7">
                  <c:v>2</c:v>
                </c:pt>
                <c:pt idx="8">
                  <c:v>2</c:v>
                </c:pt>
              </c:numCache>
            </c:numRef>
          </c:val>
          <c:extLst>
            <c:ext xmlns:c16="http://schemas.microsoft.com/office/drawing/2014/chart" uri="{C3380CC4-5D6E-409C-BE32-E72D297353CC}">
              <c16:uniqueId val="{00000000-F8E6-4DA3-8228-A5E0F4308DA0}"/>
            </c:ext>
          </c:extLst>
        </c:ser>
        <c:ser>
          <c:idx val="1"/>
          <c:order val="1"/>
          <c:tx>
            <c:strRef>
              <c:f>Sheet1!$C$1</c:f>
              <c:strCache>
                <c:ptCount val="1"/>
                <c:pt idx="0">
                  <c:v>Column1</c:v>
                </c:pt>
              </c:strCache>
            </c:strRef>
          </c:tx>
          <c:spPr>
            <a:solidFill>
              <a:schemeClr val="accent2"/>
            </a:solidFill>
            <a:ln>
              <a:noFill/>
            </a:ln>
            <a:effectLst/>
          </c:spPr>
          <c:invertIfNegative val="0"/>
          <c:cat>
            <c:strRef>
              <c:f>Sheet1!$A$2:$A$10</c:f>
              <c:strCache>
                <c:ptCount val="9"/>
                <c:pt idx="0">
                  <c:v>Needle exchange</c:v>
                </c:pt>
                <c:pt idx="1">
                  <c:v>specialst ORT</c:v>
                </c:pt>
                <c:pt idx="2">
                  <c:v>GP ORT</c:v>
                </c:pt>
                <c:pt idx="3">
                  <c:v>In patient detox</c:v>
                </c:pt>
                <c:pt idx="4">
                  <c:v>residential rehab</c:v>
                </c:pt>
                <c:pt idx="5">
                  <c:v>counselling</c:v>
                </c:pt>
                <c:pt idx="6">
                  <c:v>support for employment</c:v>
                </c:pt>
                <c:pt idx="7">
                  <c:v>housing support</c:v>
                </c:pt>
                <c:pt idx="8">
                  <c:v>support group</c:v>
                </c:pt>
              </c:strCache>
            </c:strRef>
          </c:cat>
          <c:val>
            <c:numRef>
              <c:f>Sheet1!$C$2:$C$10</c:f>
              <c:numCache>
                <c:formatCode>General</c:formatCode>
                <c:ptCount val="9"/>
              </c:numCache>
            </c:numRef>
          </c:val>
          <c:extLst>
            <c:ext xmlns:c16="http://schemas.microsoft.com/office/drawing/2014/chart" uri="{C3380CC4-5D6E-409C-BE32-E72D297353CC}">
              <c16:uniqueId val="{00000001-F8E6-4DA3-8228-A5E0F4308DA0}"/>
            </c:ext>
          </c:extLst>
        </c:ser>
        <c:ser>
          <c:idx val="2"/>
          <c:order val="2"/>
          <c:tx>
            <c:strRef>
              <c:f>Sheet1!$D$1</c:f>
              <c:strCache>
                <c:ptCount val="1"/>
                <c:pt idx="0">
                  <c:v>Column2</c:v>
                </c:pt>
              </c:strCache>
            </c:strRef>
          </c:tx>
          <c:spPr>
            <a:solidFill>
              <a:schemeClr val="accent3"/>
            </a:solidFill>
            <a:ln>
              <a:noFill/>
            </a:ln>
            <a:effectLst/>
          </c:spPr>
          <c:invertIfNegative val="0"/>
          <c:cat>
            <c:strRef>
              <c:f>Sheet1!$A$2:$A$10</c:f>
              <c:strCache>
                <c:ptCount val="9"/>
                <c:pt idx="0">
                  <c:v>Needle exchange</c:v>
                </c:pt>
                <c:pt idx="1">
                  <c:v>specialst ORT</c:v>
                </c:pt>
                <c:pt idx="2">
                  <c:v>GP ORT</c:v>
                </c:pt>
                <c:pt idx="3">
                  <c:v>In patient detox</c:v>
                </c:pt>
                <c:pt idx="4">
                  <c:v>residential rehab</c:v>
                </c:pt>
                <c:pt idx="5">
                  <c:v>counselling</c:v>
                </c:pt>
                <c:pt idx="6">
                  <c:v>support for employment</c:v>
                </c:pt>
                <c:pt idx="7">
                  <c:v>housing support</c:v>
                </c:pt>
                <c:pt idx="8">
                  <c:v>support group</c:v>
                </c:pt>
              </c:strCache>
            </c:strRef>
          </c:cat>
          <c:val>
            <c:numRef>
              <c:f>Sheet1!$D$2:$D$10</c:f>
              <c:numCache>
                <c:formatCode>General</c:formatCode>
                <c:ptCount val="9"/>
              </c:numCache>
            </c:numRef>
          </c:val>
          <c:extLst>
            <c:ext xmlns:c16="http://schemas.microsoft.com/office/drawing/2014/chart" uri="{C3380CC4-5D6E-409C-BE32-E72D297353CC}">
              <c16:uniqueId val="{00000002-F8E6-4DA3-8228-A5E0F4308DA0}"/>
            </c:ext>
          </c:extLst>
        </c:ser>
        <c:dLbls>
          <c:showLegendKey val="0"/>
          <c:showVal val="0"/>
          <c:showCatName val="0"/>
          <c:showSerName val="0"/>
          <c:showPercent val="0"/>
          <c:showBubbleSize val="0"/>
        </c:dLbls>
        <c:gapWidth val="182"/>
        <c:axId val="75333632"/>
        <c:axId val="75335168"/>
      </c:barChart>
      <c:catAx>
        <c:axId val="75333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335168"/>
        <c:crosses val="autoZero"/>
        <c:auto val="1"/>
        <c:lblAlgn val="ctr"/>
        <c:lblOffset val="100"/>
        <c:noMultiLvlLbl val="0"/>
      </c:catAx>
      <c:valAx>
        <c:axId val="753351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333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0DBD7BA7-5D56-4DC0-958B-5EDDBFBAFC78}" type="slidenum">
              <a:rPr lang="en-GB" smtClean="0"/>
              <a:pPr/>
              <a:t>‹#›</a:t>
            </a:fld>
            <a:endParaRPr lang="en-GB"/>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66400" y="6416676"/>
            <a:ext cx="1016000" cy="365125"/>
          </a:xfrm>
        </p:spPr>
        <p:txBody>
          <a:bodyPr/>
          <a:lstStyle/>
          <a:p>
            <a:fld id="{0DBD7BA7-5D56-4DC0-958B-5EDDBFBAFC7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0846485-85E8-4DAD-9F5A-68075C744A18}" type="datetimeFigureOut">
              <a:rPr lang="en-GB" smtClean="0"/>
              <a:pPr/>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BD7BA7-5D56-4DC0-958B-5EDDBFBAFC7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0846485-85E8-4DAD-9F5A-68075C744A18}" type="datetimeFigureOut">
              <a:rPr lang="en-GB" smtClean="0"/>
              <a:pPr/>
              <a:t>31/01/2023</a:t>
            </a:fld>
            <a:endParaRPr lang="en-GB"/>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DBD7BA7-5D56-4DC0-958B-5EDDBFBAFC78}"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Long – Acting </a:t>
            </a:r>
            <a:r>
              <a:rPr lang="en-GB" dirty="0" err="1"/>
              <a:t>Injectable</a:t>
            </a:r>
            <a:r>
              <a:rPr lang="en-GB" dirty="0"/>
              <a:t> Buprenorphine (</a:t>
            </a:r>
            <a:r>
              <a:rPr lang="en-GB" dirty="0" err="1"/>
              <a:t>Buvidal</a:t>
            </a:r>
            <a:r>
              <a:rPr lang="en-GB" dirty="0"/>
              <a:t>) Community Pharmacy Pilot</a:t>
            </a:r>
          </a:p>
        </p:txBody>
      </p:sp>
      <p:sp>
        <p:nvSpPr>
          <p:cNvPr id="3" name="Subtitle 2"/>
          <p:cNvSpPr>
            <a:spLocks noGrp="1"/>
          </p:cNvSpPr>
          <p:nvPr>
            <p:ph type="subTitle" idx="1"/>
          </p:nvPr>
        </p:nvSpPr>
        <p:spPr/>
        <p:txBody>
          <a:bodyPr>
            <a:normAutofit fontScale="92500"/>
          </a:bodyPr>
          <a:lstStyle/>
          <a:p>
            <a:r>
              <a:rPr lang="en-GB" dirty="0"/>
              <a:t>Paul Maguiness</a:t>
            </a:r>
          </a:p>
          <a:p>
            <a:r>
              <a:rPr lang="en-GB" dirty="0"/>
              <a:t>Lead Pharmacist – Substance Misuse and Prison Services</a:t>
            </a:r>
          </a:p>
          <a:p>
            <a:r>
              <a:rPr lang="en-GB" dirty="0"/>
              <a:t>NHS Lothian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p:txBody>
          <a:bodyPr>
            <a:normAutofit fontScale="92500" lnSpcReduction="20000"/>
          </a:bodyPr>
          <a:lstStyle/>
          <a:p>
            <a:r>
              <a:rPr lang="en-GB" dirty="0"/>
              <a:t>Expansion of </a:t>
            </a:r>
            <a:r>
              <a:rPr lang="en-GB" dirty="0" err="1"/>
              <a:t>Buvidal</a:t>
            </a:r>
            <a:r>
              <a:rPr lang="en-GB" dirty="0"/>
              <a:t> administration required</a:t>
            </a:r>
          </a:p>
          <a:p>
            <a:pPr>
              <a:buNone/>
            </a:pPr>
            <a:endParaRPr lang="en-GB" dirty="0"/>
          </a:p>
          <a:p>
            <a:r>
              <a:rPr lang="en-GB" dirty="0"/>
              <a:t>Home Office licences </a:t>
            </a:r>
          </a:p>
          <a:p>
            <a:pPr>
              <a:buNone/>
            </a:pPr>
            <a:endParaRPr lang="en-GB" dirty="0"/>
          </a:p>
          <a:p>
            <a:r>
              <a:rPr lang="en-GB" dirty="0"/>
              <a:t>Community Pharmacy exemption</a:t>
            </a:r>
          </a:p>
          <a:p>
            <a:pPr>
              <a:buNone/>
            </a:pPr>
            <a:endParaRPr lang="en-GB" dirty="0"/>
          </a:p>
          <a:p>
            <a:r>
              <a:rPr lang="en-GB" dirty="0"/>
              <a:t>OST services </a:t>
            </a:r>
          </a:p>
          <a:p>
            <a:pPr>
              <a:buNone/>
            </a:pPr>
            <a:endParaRPr lang="en-GB" dirty="0"/>
          </a:p>
          <a:p>
            <a:r>
              <a:rPr lang="en-GB" dirty="0"/>
              <a:t>Flu vaccinations and travel clinics</a:t>
            </a:r>
          </a:p>
          <a:p>
            <a:pPr>
              <a:buNone/>
            </a:pPr>
            <a:endParaRPr lang="en-GB" dirty="0"/>
          </a:p>
          <a:p>
            <a:r>
              <a:rPr lang="en-GB" dirty="0"/>
              <a:t>Avoid large scale structural change to services</a:t>
            </a:r>
          </a:p>
          <a:p>
            <a:pPr>
              <a:buNone/>
            </a:pPr>
            <a:endParaRPr lang="en-GB" dirty="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Pharmacy Eligibility for Pilot</a:t>
            </a:r>
          </a:p>
        </p:txBody>
      </p:sp>
      <p:sp>
        <p:nvSpPr>
          <p:cNvPr id="3" name="Content Placeholder 2"/>
          <p:cNvSpPr>
            <a:spLocks noGrp="1"/>
          </p:cNvSpPr>
          <p:nvPr>
            <p:ph idx="1"/>
          </p:nvPr>
        </p:nvSpPr>
        <p:spPr/>
        <p:txBody>
          <a:bodyPr>
            <a:normAutofit fontScale="70000" lnSpcReduction="20000"/>
          </a:bodyPr>
          <a:lstStyle/>
          <a:p>
            <a:endParaRPr lang="en-GB" dirty="0"/>
          </a:p>
          <a:p>
            <a:r>
              <a:rPr lang="en-GB" dirty="0"/>
              <a:t>One site proposed in West Lothian</a:t>
            </a:r>
          </a:p>
          <a:p>
            <a:endParaRPr lang="en-GB" dirty="0"/>
          </a:p>
          <a:p>
            <a:r>
              <a:rPr lang="en-GB" dirty="0"/>
              <a:t>Originally proposed for two sites in Edinburgh</a:t>
            </a:r>
          </a:p>
          <a:p>
            <a:pPr>
              <a:buNone/>
            </a:pPr>
            <a:endParaRPr lang="en-GB" dirty="0"/>
          </a:p>
          <a:p>
            <a:r>
              <a:rPr lang="en-GB" dirty="0"/>
              <a:t>Must have experience of injection based services</a:t>
            </a:r>
          </a:p>
          <a:p>
            <a:pPr>
              <a:buNone/>
            </a:pPr>
            <a:endParaRPr lang="en-GB" dirty="0"/>
          </a:p>
          <a:p>
            <a:r>
              <a:rPr lang="en-GB" dirty="0"/>
              <a:t>Good relationship with local substance misuse services</a:t>
            </a:r>
          </a:p>
          <a:p>
            <a:pPr>
              <a:buNone/>
            </a:pPr>
            <a:endParaRPr lang="en-GB" dirty="0"/>
          </a:p>
          <a:p>
            <a:r>
              <a:rPr lang="en-GB" dirty="0"/>
              <a:t>Consultation Rooms</a:t>
            </a:r>
          </a:p>
          <a:p>
            <a:pPr>
              <a:buNone/>
            </a:pPr>
            <a:endParaRPr lang="en-GB" dirty="0"/>
          </a:p>
          <a:p>
            <a:r>
              <a:rPr lang="en-GB" dirty="0"/>
              <a:t>Two pharmacists trained to administer</a:t>
            </a:r>
          </a:p>
          <a:p>
            <a:pPr>
              <a:buNone/>
            </a:pPr>
            <a:endParaRPr lang="en-GB" dirty="0"/>
          </a:p>
          <a:p>
            <a:r>
              <a:rPr lang="en-GB" dirty="0"/>
              <a:t>Patient slots of 15 minutes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Challenges</a:t>
            </a:r>
          </a:p>
        </p:txBody>
      </p:sp>
      <p:sp>
        <p:nvSpPr>
          <p:cNvPr id="3" name="Content Placeholder 2"/>
          <p:cNvSpPr>
            <a:spLocks noGrp="1"/>
          </p:cNvSpPr>
          <p:nvPr>
            <p:ph idx="1"/>
          </p:nvPr>
        </p:nvSpPr>
        <p:spPr/>
        <p:txBody>
          <a:bodyPr>
            <a:normAutofit fontScale="92500" lnSpcReduction="20000"/>
          </a:bodyPr>
          <a:lstStyle/>
          <a:p>
            <a:r>
              <a:rPr lang="en-GB" dirty="0"/>
              <a:t>Locum Pharmacists</a:t>
            </a:r>
          </a:p>
          <a:p>
            <a:pPr>
              <a:buNone/>
            </a:pPr>
            <a:endParaRPr lang="en-GB" dirty="0"/>
          </a:p>
          <a:p>
            <a:r>
              <a:rPr lang="en-GB" dirty="0"/>
              <a:t>Patient pathways</a:t>
            </a:r>
          </a:p>
          <a:p>
            <a:pPr>
              <a:buNone/>
            </a:pPr>
            <a:endParaRPr lang="en-GB" dirty="0"/>
          </a:p>
          <a:p>
            <a:r>
              <a:rPr lang="en-GB" dirty="0"/>
              <a:t>Payment</a:t>
            </a:r>
          </a:p>
          <a:p>
            <a:pPr>
              <a:buNone/>
            </a:pPr>
            <a:endParaRPr lang="en-GB" dirty="0"/>
          </a:p>
          <a:p>
            <a:r>
              <a:rPr lang="en-GB" dirty="0"/>
              <a:t>Community pharmacy access to </a:t>
            </a:r>
            <a:r>
              <a:rPr lang="en-GB" dirty="0" err="1"/>
              <a:t>Trakcare</a:t>
            </a:r>
            <a:endParaRPr lang="en-GB" dirty="0"/>
          </a:p>
          <a:p>
            <a:pPr>
              <a:buNone/>
            </a:pPr>
            <a:endParaRPr lang="en-GB" dirty="0"/>
          </a:p>
          <a:p>
            <a:r>
              <a:rPr lang="en-GB" dirty="0"/>
              <a:t>Communication with local SMS hub</a:t>
            </a:r>
          </a:p>
          <a:p>
            <a:pPr>
              <a:buNone/>
            </a:pPr>
            <a:endParaRPr lang="en-GB" dirty="0"/>
          </a:p>
          <a:p>
            <a:r>
              <a:rPr lang="en-GB" dirty="0"/>
              <a:t>OFT tests</a:t>
            </a:r>
          </a:p>
          <a:p>
            <a:pPr>
              <a:buNone/>
            </a:pPr>
            <a:endParaRPr lang="en-GB" dirty="0"/>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5765"/>
          </a:xfrm>
        </p:spPr>
        <p:txBody>
          <a:bodyPr>
            <a:normAutofit fontScale="90000"/>
          </a:bodyPr>
          <a:lstStyle/>
          <a:p>
            <a:r>
              <a:rPr lang="en-GB" dirty="0"/>
              <a:t> </a:t>
            </a:r>
            <a:r>
              <a:rPr lang="en-GB" dirty="0" err="1"/>
              <a:t>Buvidal</a:t>
            </a:r>
            <a:r>
              <a:rPr lang="en-GB" dirty="0"/>
              <a:t> in Community Pharmacy : West Lothian</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06975" y="1804605"/>
            <a:ext cx="3844816" cy="4351338"/>
          </a:xfrm>
        </p:spPr>
      </p:pic>
    </p:spTree>
    <p:extLst>
      <p:ext uri="{BB962C8B-B14F-4D97-AF65-F5344CB8AC3E}">
        <p14:creationId xmlns:p14="http://schemas.microsoft.com/office/powerpoint/2010/main" val="60179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Evaluation Ongoing</a:t>
            </a:r>
          </a:p>
        </p:txBody>
      </p:sp>
      <p:sp>
        <p:nvSpPr>
          <p:cNvPr id="3" name="Content Placeholder 2"/>
          <p:cNvSpPr>
            <a:spLocks noGrp="1"/>
          </p:cNvSpPr>
          <p:nvPr>
            <p:ph idx="1"/>
          </p:nvPr>
        </p:nvSpPr>
        <p:spPr>
          <a:xfrm>
            <a:off x="838200" y="1825625"/>
            <a:ext cx="10866120" cy="4351338"/>
          </a:xfrm>
        </p:spPr>
        <p:txBody>
          <a:bodyPr/>
          <a:lstStyle/>
          <a:p>
            <a:r>
              <a:rPr lang="en-GB" dirty="0"/>
              <a:t>Baseline demographics</a:t>
            </a:r>
          </a:p>
          <a:p>
            <a:r>
              <a:rPr lang="en-GB" dirty="0"/>
              <a:t>Quality of Life – EQ5D</a:t>
            </a:r>
          </a:p>
          <a:p>
            <a:r>
              <a:rPr lang="en-GB" dirty="0"/>
              <a:t>Substance Use Recovery – SURE</a:t>
            </a:r>
          </a:p>
          <a:p>
            <a:r>
              <a:rPr lang="en-GB" dirty="0"/>
              <a:t>Satisfaction score</a:t>
            </a:r>
          </a:p>
          <a:p>
            <a:r>
              <a:rPr lang="en-GB" dirty="0"/>
              <a:t>Feedback questionnaire (experience and suggestions for improvement)</a:t>
            </a:r>
          </a:p>
          <a:p>
            <a:r>
              <a:rPr lang="en-GB" dirty="0"/>
              <a:t>Up to 20 patients followed up over 6 months</a:t>
            </a:r>
          </a:p>
        </p:txBody>
      </p:sp>
    </p:spTree>
    <p:extLst>
      <p:ext uri="{BB962C8B-B14F-4D97-AF65-F5344CB8AC3E}">
        <p14:creationId xmlns:p14="http://schemas.microsoft.com/office/powerpoint/2010/main" val="618065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Demographics (n=12)</a:t>
            </a:r>
          </a:p>
        </p:txBody>
      </p:sp>
      <p:sp>
        <p:nvSpPr>
          <p:cNvPr id="3" name="Content Placeholder 2"/>
          <p:cNvSpPr>
            <a:spLocks noGrp="1"/>
          </p:cNvSpPr>
          <p:nvPr>
            <p:ph sz="half" idx="1"/>
          </p:nvPr>
        </p:nvSpPr>
        <p:spPr>
          <a:xfrm>
            <a:off x="838200" y="1825625"/>
            <a:ext cx="4560736" cy="4351338"/>
          </a:xfrm>
        </p:spPr>
        <p:txBody>
          <a:bodyPr/>
          <a:lstStyle/>
          <a:p>
            <a:r>
              <a:rPr lang="en-GB" dirty="0"/>
              <a:t>8 male and 4 females</a:t>
            </a:r>
          </a:p>
          <a:p>
            <a:endParaRPr lang="en-GB" dirty="0"/>
          </a:p>
          <a:p>
            <a:r>
              <a:rPr lang="en-GB" dirty="0"/>
              <a:t>Age range 22-54 years (mean 40.17)</a:t>
            </a:r>
          </a:p>
          <a:p>
            <a:endParaRPr lang="en-GB" dirty="0"/>
          </a:p>
          <a:p>
            <a:r>
              <a:rPr lang="en-GB" dirty="0"/>
              <a:t>10 single, 2 married</a:t>
            </a:r>
          </a:p>
          <a:p>
            <a:endParaRPr lang="en-GB"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258395827"/>
              </p:ext>
            </p:extLst>
          </p:nvPr>
        </p:nvGraphicFramePr>
        <p:xfrm>
          <a:off x="6655242" y="636104"/>
          <a:ext cx="4698558" cy="27193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val="1258970404"/>
              </p:ext>
            </p:extLst>
          </p:nvPr>
        </p:nvGraphicFramePr>
        <p:xfrm>
          <a:off x="5999257" y="3474487"/>
          <a:ext cx="6122506" cy="2821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289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Drug Use History</a:t>
            </a:r>
          </a:p>
        </p:txBody>
      </p:sp>
      <p:sp>
        <p:nvSpPr>
          <p:cNvPr id="3" name="Content Placeholder 2"/>
          <p:cNvSpPr>
            <a:spLocks noGrp="1"/>
          </p:cNvSpPr>
          <p:nvPr>
            <p:ph sz="half" idx="1"/>
          </p:nvPr>
        </p:nvSpPr>
        <p:spPr>
          <a:xfrm>
            <a:off x="341906" y="1971922"/>
            <a:ext cx="5892579" cy="4284553"/>
          </a:xfrm>
        </p:spPr>
        <p:txBody>
          <a:bodyPr>
            <a:normAutofit/>
          </a:bodyPr>
          <a:lstStyle/>
          <a:p>
            <a:r>
              <a:rPr lang="en-GB" sz="2400" dirty="0"/>
              <a:t>Age of first drug use 10-32 (mean 17.17 </a:t>
            </a:r>
            <a:r>
              <a:rPr lang="en-GB" sz="2400" dirty="0" err="1"/>
              <a:t>yrs</a:t>
            </a:r>
            <a:r>
              <a:rPr lang="en-GB" sz="2400" dirty="0"/>
              <a:t>)</a:t>
            </a:r>
          </a:p>
          <a:p>
            <a:endParaRPr lang="en-GB" sz="2400" dirty="0"/>
          </a:p>
          <a:p>
            <a:r>
              <a:rPr lang="en-GB" sz="2400" dirty="0"/>
              <a:t>Previous overdose experience n=2</a:t>
            </a:r>
          </a:p>
          <a:p>
            <a:endParaRPr lang="en-GB" sz="2400" dirty="0"/>
          </a:p>
          <a:p>
            <a:r>
              <a:rPr lang="en-GB" sz="2400" dirty="0"/>
              <a:t>Previous ORT on 1-5 times</a:t>
            </a:r>
          </a:p>
          <a:p>
            <a:pPr lvl="1"/>
            <a:r>
              <a:rPr lang="en-GB" dirty="0"/>
              <a:t>6 on Buprenorphine </a:t>
            </a:r>
            <a:r>
              <a:rPr lang="en-GB" dirty="0" err="1"/>
              <a:t>sl</a:t>
            </a:r>
            <a:endParaRPr lang="en-GB" dirty="0"/>
          </a:p>
          <a:p>
            <a:pPr lvl="1"/>
            <a:r>
              <a:rPr lang="en-GB" dirty="0"/>
              <a:t>2 buprenorphine wafer</a:t>
            </a:r>
          </a:p>
          <a:p>
            <a:pPr lvl="1"/>
            <a:r>
              <a:rPr lang="en-GB" dirty="0"/>
              <a:t>8 methadone</a:t>
            </a:r>
          </a:p>
          <a:p>
            <a:endParaRPr lang="en-GB" dirty="0"/>
          </a:p>
          <a:p>
            <a:endParaRPr lang="en-GB"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532339718"/>
              </p:ext>
            </p:extLst>
          </p:nvPr>
        </p:nvGraphicFramePr>
        <p:xfrm>
          <a:off x="6339177" y="895322"/>
          <a:ext cx="5181600" cy="49091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598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645" y="41287"/>
            <a:ext cx="10515600" cy="1325563"/>
          </a:xfrm>
        </p:spPr>
        <p:txBody>
          <a:bodyPr/>
          <a:lstStyle/>
          <a:p>
            <a:r>
              <a:rPr lang="en-GB" b="1" dirty="0"/>
              <a:t>Mid Evaluation Feedback</a:t>
            </a:r>
          </a:p>
        </p:txBody>
      </p:sp>
      <p:sp>
        <p:nvSpPr>
          <p:cNvPr id="5" name="Content Placeholder 4"/>
          <p:cNvSpPr>
            <a:spLocks noGrp="1"/>
          </p:cNvSpPr>
          <p:nvPr>
            <p:ph idx="1"/>
          </p:nvPr>
        </p:nvSpPr>
        <p:spPr>
          <a:xfrm>
            <a:off x="838200" y="1216550"/>
            <a:ext cx="10515600" cy="5454594"/>
          </a:xfrm>
        </p:spPr>
        <p:txBody>
          <a:bodyPr/>
          <a:lstStyle/>
          <a:p>
            <a:pPr marL="0" indent="0">
              <a:buNone/>
            </a:pPr>
            <a:r>
              <a:rPr lang="en-GB" dirty="0"/>
              <a:t>Only negative comment related to completing evaluation paperwork</a:t>
            </a:r>
          </a:p>
        </p:txBody>
      </p:sp>
      <p:sp>
        <p:nvSpPr>
          <p:cNvPr id="6" name="Rounded Rectangular Callout 5"/>
          <p:cNvSpPr/>
          <p:nvPr/>
        </p:nvSpPr>
        <p:spPr>
          <a:xfrm>
            <a:off x="257755" y="2241881"/>
            <a:ext cx="3371353" cy="1924216"/>
          </a:xfrm>
          <a:prstGeom prst="wedgeRoundRectCallout">
            <a:avLst>
              <a:gd name="adj1" fmla="val 41431"/>
              <a:gd name="adj2" fmla="val 90599"/>
              <a:gd name="adj3" fmla="val 1666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me it has been more convenient. I work so the flexible timings help a lot. The atmosphere is relaxing and it is just a quicker, more flexible experience that suits my life.</a:t>
            </a:r>
          </a:p>
        </p:txBody>
      </p:sp>
      <p:sp>
        <p:nvSpPr>
          <p:cNvPr id="7" name="Rounded Rectangular Callout 6"/>
          <p:cNvSpPr/>
          <p:nvPr/>
        </p:nvSpPr>
        <p:spPr>
          <a:xfrm>
            <a:off x="4442458" y="2241881"/>
            <a:ext cx="2957886" cy="1932167"/>
          </a:xfrm>
          <a:prstGeom prst="wedgeRoundRectCallout">
            <a:avLst>
              <a:gd name="adj1" fmla="val -42549"/>
              <a:gd name="adj2" fmla="val 876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pharmacy has been very understanding and listens to you with trying to answer any questions you have to ask. Tries to give the jag as well as he can without pain.</a:t>
            </a:r>
          </a:p>
        </p:txBody>
      </p:sp>
      <p:sp>
        <p:nvSpPr>
          <p:cNvPr id="8" name="Rounded Rectangular Callout 7"/>
          <p:cNvSpPr/>
          <p:nvPr/>
        </p:nvSpPr>
        <p:spPr>
          <a:xfrm>
            <a:off x="7975159" y="2241881"/>
            <a:ext cx="3824576" cy="2282024"/>
          </a:xfrm>
          <a:prstGeom prst="wedgeRoundRectCallout">
            <a:avLst>
              <a:gd name="adj1" fmla="val -50767"/>
              <a:gd name="adj2" fmla="val 76785"/>
              <a:gd name="adj3" fmla="val 16667"/>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My experience has been great, the pharmacist is a very nice person, easy to talk to, and doesn’t judge me at all for being on opiate replacement.  I have had bad experiences in the past with other pharmacist, but feel really comfy getting my jag here.</a:t>
            </a:r>
          </a:p>
        </p:txBody>
      </p:sp>
      <p:sp>
        <p:nvSpPr>
          <p:cNvPr id="9" name="Rounded Rectangular Callout 8"/>
          <p:cNvSpPr/>
          <p:nvPr/>
        </p:nvSpPr>
        <p:spPr>
          <a:xfrm>
            <a:off x="699715" y="5057030"/>
            <a:ext cx="2401294" cy="1470992"/>
          </a:xfrm>
          <a:prstGeom prst="wedgeRoundRectCallout">
            <a:avLst>
              <a:gd name="adj1" fmla="val 104653"/>
              <a:gd name="adj2" fmla="val -3514"/>
              <a:gd name="adj3" fmla="val 1666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The </a:t>
            </a:r>
            <a:r>
              <a:rPr lang="en-GB" sz="1600" dirty="0" err="1"/>
              <a:t>Buvidal</a:t>
            </a:r>
            <a:r>
              <a:rPr lang="en-GB" sz="1600" dirty="0"/>
              <a:t> jag has been the best treatment I have had on all the years I’ve been getting treated.</a:t>
            </a:r>
          </a:p>
        </p:txBody>
      </p:sp>
      <p:sp>
        <p:nvSpPr>
          <p:cNvPr id="10" name="Rounded Rectangular Callout 9"/>
          <p:cNvSpPr/>
          <p:nvPr/>
        </p:nvSpPr>
        <p:spPr>
          <a:xfrm>
            <a:off x="6504165" y="5311472"/>
            <a:ext cx="3673503" cy="1216550"/>
          </a:xfrm>
          <a:prstGeom prst="wedgeRoundRectCallout">
            <a:avLst>
              <a:gd name="adj1" fmla="val -73863"/>
              <a:gd name="adj2" fmla="val -40114"/>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a:t>Buvidal</a:t>
            </a:r>
            <a:r>
              <a:rPr lang="en-GB" sz="1600" dirty="0"/>
              <a:t> has been a blessing and a curse. I think the drug worker have less of an understanding of its effects when a patient relapses. </a:t>
            </a:r>
          </a:p>
        </p:txBody>
      </p:sp>
    </p:spTree>
    <p:extLst>
      <p:ext uri="{BB962C8B-B14F-4D97-AF65-F5344CB8AC3E}">
        <p14:creationId xmlns:p14="http://schemas.microsoft.com/office/powerpoint/2010/main" val="3615963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8A8A1B32E660429FCA7A94BA80CCAC" ma:contentTypeVersion="13" ma:contentTypeDescription="Create a new document." ma:contentTypeScope="" ma:versionID="c56c2b76dec1f6920692f6c0f61960c6">
  <xsd:schema xmlns:xsd="http://www.w3.org/2001/XMLSchema" xmlns:xs="http://www.w3.org/2001/XMLSchema" xmlns:p="http://schemas.microsoft.com/office/2006/metadata/properties" xmlns:ns3="1e2b3da4-d809-4a02-9d91-27478bd643ba" xmlns:ns4="67aba77c-0edc-47e5-8ddf-2390d2348ba4" targetNamespace="http://schemas.microsoft.com/office/2006/metadata/properties" ma:root="true" ma:fieldsID="2584258627c334e9cea0783a8198686a" ns3:_="" ns4:_="">
    <xsd:import namespace="1e2b3da4-d809-4a02-9d91-27478bd643ba"/>
    <xsd:import namespace="67aba77c-0edc-47e5-8ddf-2390d2348ba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2b3da4-d809-4a02-9d91-27478bd643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aba77c-0edc-47e5-8ddf-2390d2348ba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DB4CEF-E24E-4E09-AF29-6F28642D5462}">
  <ds:schemaRefs>
    <ds:schemaRef ds:uri="http://schemas.microsoft.com/sharepoint/v3/contenttype/forms"/>
  </ds:schemaRefs>
</ds:datastoreItem>
</file>

<file path=customXml/itemProps2.xml><?xml version="1.0" encoding="utf-8"?>
<ds:datastoreItem xmlns:ds="http://schemas.openxmlformats.org/officeDocument/2006/customXml" ds:itemID="{5E423662-98B2-45E8-A797-72879DB7445C}">
  <ds:schemaRefs>
    <ds:schemaRef ds:uri="1e2b3da4-d809-4a02-9d91-27478bd643ba"/>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67aba77c-0edc-47e5-8ddf-2390d2348ba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82544F4-BAD9-4193-BDB2-87BCFF8323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2b3da4-d809-4a02-9d91-27478bd643ba"/>
    <ds:schemaRef ds:uri="67aba77c-0edc-47e5-8ddf-2390d2348b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Apex</Template>
  <TotalTime>712</TotalTime>
  <Words>396</Words>
  <Application>Microsoft Office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Book Antiqua</vt:lpstr>
      <vt:lpstr>Lucida Sans</vt:lpstr>
      <vt:lpstr>Wingdings</vt:lpstr>
      <vt:lpstr>Wingdings 2</vt:lpstr>
      <vt:lpstr>Wingdings 3</vt:lpstr>
      <vt:lpstr>Apex</vt:lpstr>
      <vt:lpstr>Long – Acting Injectable Buprenorphine (Buvidal) Community Pharmacy Pilot</vt:lpstr>
      <vt:lpstr>Background</vt:lpstr>
      <vt:lpstr>Pharmacy Eligibility for Pilot</vt:lpstr>
      <vt:lpstr>Challenges</vt:lpstr>
      <vt:lpstr> Buvidal in Community Pharmacy : West Lothian</vt:lpstr>
      <vt:lpstr>Evaluation Ongoing</vt:lpstr>
      <vt:lpstr>Demographics (n=12)</vt:lpstr>
      <vt:lpstr>Drug Use History</vt:lpstr>
      <vt:lpstr>Mid Evaluation Feedback</vt:lpstr>
    </vt:vector>
  </TitlesOfParts>
  <Company>University Of Stirling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Matheson</dc:creator>
  <cp:lastModifiedBy>Maguiness, Paul</cp:lastModifiedBy>
  <cp:revision>24</cp:revision>
  <cp:lastPrinted>2023-01-31T16:42:15Z</cp:lastPrinted>
  <dcterms:created xsi:type="dcterms:W3CDTF">2023-01-18T11:39:10Z</dcterms:created>
  <dcterms:modified xsi:type="dcterms:W3CDTF">2023-01-31T18:09:35Z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0x010100DB8A8A1B32E660429FCA7A94BA80CCAC</vt:lpwstr>
  </property>
</Properties>
</file>